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1.mov" ContentType="audio/unknown"/>
  <Override PartName="/ppt/media/media2.m4a" ContentType="audio/unknown"/>
  <Override PartName="/ppt/media/media3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1pPr>
    <a:lvl2pPr marL="40639" marR="40639" indent="266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2pPr>
    <a:lvl3pPr marL="40639" marR="40639" indent="533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3pPr>
    <a:lvl4pPr marL="40639" marR="40639" indent="80009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4pPr>
    <a:lvl5pPr marL="40639" marR="40639" indent="1066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5pPr>
    <a:lvl6pPr marL="40639" marR="40639" indent="1333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6pPr>
    <a:lvl7pPr marL="40639" marR="40639" indent="161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7pPr>
    <a:lvl8pPr marL="40639" marR="40639" indent="1879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8pPr>
    <a:lvl9pPr marL="40639" marR="40639" indent="2146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" name="Shape 4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Yer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4362450" y="6477000"/>
            <a:ext cx="419100" cy="457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3200" y="43434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couple1.png" descr="couple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457200"/>
            <a:ext cx="1452563" cy="155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Text"/>
          <p:cNvSpPr txBox="1"/>
          <p:nvPr>
            <p:ph type="title"/>
          </p:nvPr>
        </p:nvSpPr>
        <p:spPr>
          <a:xfrm>
            <a:off x="838200" y="1371600"/>
            <a:ext cx="7772400" cy="1905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half" idx="1"/>
          </p:nvPr>
        </p:nvSpPr>
        <p:spPr>
          <a:xfrm>
            <a:off x="1447800" y="3276600"/>
            <a:ext cx="6400800" cy="3467100"/>
          </a:xfrm>
          <a:prstGeom prst="rect">
            <a:avLst/>
          </a:prstGeom>
        </p:spPr>
        <p:txBody>
          <a:bodyPr/>
          <a:lstStyle>
            <a:lvl1pPr marL="40639" indent="0" algn="ctr">
              <a:buSzTx/>
              <a:buFont typeface="Arial"/>
              <a:buNone/>
            </a:lvl1pPr>
            <a:lvl2pPr marL="497840" indent="0" algn="ctr">
              <a:buSzTx/>
              <a:buNone/>
            </a:lvl2pPr>
            <a:lvl3pPr marL="955039" indent="0" algn="ctr">
              <a:buSzTx/>
              <a:buFont typeface="Wingdings"/>
              <a:buNone/>
            </a:lvl3pPr>
            <a:lvl4pPr marL="1412239" indent="0" algn="ctr">
              <a:buSzTx/>
              <a:buNone/>
            </a:lvl4pPr>
            <a:lvl5pPr marL="1869439" indent="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1031239" indent="-533399">
              <a:spcBef>
                <a:spcPts val="600"/>
              </a:spcBef>
              <a:buFont typeface="Times"/>
              <a:defRPr sz="2800"/>
            </a:lvl2pPr>
            <a:lvl3pPr marL="1412239" indent="-457200">
              <a:spcBef>
                <a:spcPts val="500"/>
              </a:spcBef>
              <a:buFontTx/>
              <a:buChar char=""/>
              <a:defRPr sz="2400"/>
            </a:lvl3pPr>
            <a:lvl4pPr marL="1793239" indent="-381000">
              <a:spcBef>
                <a:spcPts val="400"/>
              </a:spcBef>
              <a:buChar char="ü"/>
              <a:defRPr sz="2000"/>
            </a:lvl4pPr>
            <a:lvl5pPr marL="2250439" indent="-381000">
              <a:spcBef>
                <a:spcPts val="400"/>
              </a:spcBef>
              <a:buChar char="ü"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7359650" y="6248400"/>
            <a:ext cx="292100" cy="304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457200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</p:sldLayoutIdLst>
  <p:transition xmlns:p14="http://schemas.microsoft.com/office/powerpoint/2010/main" spd="med" advClick="1"/>
  <p:txStyles>
    <p:titleStyle>
      <a:lvl1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1pPr>
      <a:lvl2pPr marL="40639" marR="40639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2pPr>
      <a:lvl3pPr marL="40639" marR="40639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3pPr>
      <a:lvl4pPr marL="40639" marR="40639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4pPr>
      <a:lvl5pPr marL="40639" marR="40639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5pPr>
      <a:lvl6pPr marL="40639" marR="40639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6pPr>
      <a:lvl7pPr marL="40639" marR="40639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7pPr>
      <a:lvl8pPr marL="40639" marR="40639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8pPr>
      <a:lvl9pPr marL="40639" marR="40639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9pPr>
    </p:titleStyle>
    <p:bodyStyle>
      <a:lvl1pPr marL="650240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AutoNum type="arabicPeriod" startAt="1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1pPr>
      <a:lvl2pPr marL="1107439" marR="40639" indent="-6095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2pPr>
      <a:lvl3pPr marL="15646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3pPr>
      <a:lvl4pPr marL="20218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4pPr>
      <a:lvl5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5pPr>
      <a:lvl6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6pPr>
      <a:lvl7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7pPr>
      <a:lvl8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8pPr>
      <a:lvl9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audio" Target="../media/media1.m4a"/><Relationship Id="rId5" Type="http://schemas.microsoft.com/office/2007/relationships/media" Target="../media/media1.m4a"/><Relationship Id="rId6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tif"/><Relationship Id="rId5" Type="http://schemas.openxmlformats.org/officeDocument/2006/relationships/image" Target="../media/image1.png"/><Relationship Id="rId6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audio" Target="../media/media2.m4a"/><Relationship Id="rId5" Type="http://schemas.microsoft.com/office/2007/relationships/media" Target="../media/media2.m4a"/><Relationship Id="rId6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audio" Target="../media/media3.m4a"/><Relationship Id="rId5" Type="http://schemas.microsoft.com/office/2007/relationships/media" Target="../media/media3.m4a"/><Relationship Id="rId6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3200" y="43434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couple1.png" descr="couple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457200"/>
            <a:ext cx="1452563" cy="155892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Interval Cycles"/>
          <p:cNvSpPr txBox="1"/>
          <p:nvPr>
            <p:ph type="title"/>
          </p:nvPr>
        </p:nvSpPr>
        <p:spPr>
          <a:xfrm>
            <a:off x="838200" y="1346200"/>
            <a:ext cx="7772400" cy="1905000"/>
          </a:xfrm>
          <a:prstGeom prst="rect">
            <a:avLst/>
          </a:prstGeom>
        </p:spPr>
        <p:txBody>
          <a:bodyPr/>
          <a:lstStyle/>
          <a:p>
            <a:pPr/>
            <a:r>
              <a:t>Interval Cycles</a:t>
            </a:r>
          </a:p>
        </p:txBody>
      </p:sp>
      <p:sp>
        <p:nvSpPr>
          <p:cNvPr id="46" name="Pitch Centricity and Symmetry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Pitch Centricity and Symmetry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Maximal evenness with even collections"/>
          <p:cNvSpPr txBox="1"/>
          <p:nvPr>
            <p:ph type="title"/>
          </p:nvPr>
        </p:nvSpPr>
        <p:spPr>
          <a:xfrm>
            <a:off x="685800" y="-38100"/>
            <a:ext cx="7772400" cy="1600200"/>
          </a:xfrm>
          <a:prstGeom prst="rect">
            <a:avLst/>
          </a:prstGeom>
        </p:spPr>
        <p:txBody>
          <a:bodyPr/>
          <a:lstStyle/>
          <a:p>
            <a:pPr/>
            <a:r>
              <a:t>Maximal evenness with even collections</a:t>
            </a:r>
          </a:p>
        </p:txBody>
      </p:sp>
      <p:pic>
        <p:nvPicPr>
          <p:cNvPr id="151" name="o2.png" descr="o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3746" y="1562100"/>
            <a:ext cx="4743451" cy="4530725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Oval"/>
          <p:cNvSpPr/>
          <p:nvPr/>
        </p:nvSpPr>
        <p:spPr>
          <a:xfrm>
            <a:off x="3798242" y="13690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3" name="Oval"/>
          <p:cNvSpPr/>
          <p:nvPr/>
        </p:nvSpPr>
        <p:spPr>
          <a:xfrm>
            <a:off x="5868342" y="3324547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4" name="Oval"/>
          <p:cNvSpPr/>
          <p:nvPr/>
        </p:nvSpPr>
        <p:spPr>
          <a:xfrm>
            <a:off x="3887142" y="52171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5" name="Oval"/>
          <p:cNvSpPr/>
          <p:nvPr/>
        </p:nvSpPr>
        <p:spPr>
          <a:xfrm>
            <a:off x="1766242" y="3324547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6" name="Oval"/>
          <p:cNvSpPr/>
          <p:nvPr/>
        </p:nvSpPr>
        <p:spPr>
          <a:xfrm>
            <a:off x="5538142" y="43916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57" name="Oval"/>
          <p:cNvSpPr/>
          <p:nvPr/>
        </p:nvSpPr>
        <p:spPr>
          <a:xfrm>
            <a:off x="1994842" y="43916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34825 -0.151852" origin="layout" pathEditMode="relative">
                                      <p:cBhvr>
                                        <p:cTn id="1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click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25000 -0.155603" origin="layout" pathEditMode="relative">
                                      <p:cBhvr>
                                        <p:cTn id="2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3"/>
      <p:bldP build="whole" bldLvl="1" animBg="1" rev="0" advAuto="0" spid="154" grpId="2"/>
      <p:bldP build="whole" bldLvl="1" animBg="1" rev="0" advAuto="0" spid="153" grpId="1"/>
      <p:bldP build="whole" bldLvl="1" animBg="1" rev="0" advAuto="0" spid="156" grpId="5"/>
      <p:bldP build="whole" bldLvl="1" animBg="1" rev="0" advAuto="0" spid="157" grpId="6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Maximal evenness with odd collections"/>
          <p:cNvSpPr txBox="1"/>
          <p:nvPr>
            <p:ph type="title"/>
          </p:nvPr>
        </p:nvSpPr>
        <p:spPr>
          <a:xfrm>
            <a:off x="685800" y="-38100"/>
            <a:ext cx="7772400" cy="1600200"/>
          </a:xfrm>
          <a:prstGeom prst="rect">
            <a:avLst/>
          </a:prstGeom>
        </p:spPr>
        <p:txBody>
          <a:bodyPr/>
          <a:lstStyle/>
          <a:p>
            <a:pPr/>
            <a:r>
              <a:t>Maximal evenness with odd collections</a:t>
            </a:r>
          </a:p>
        </p:txBody>
      </p:sp>
      <p:pic>
        <p:nvPicPr>
          <p:cNvPr id="161" name="o2.png" descr="o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0100" y="1651322"/>
            <a:ext cx="4743450" cy="453072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Oval"/>
          <p:cNvSpPr/>
          <p:nvPr/>
        </p:nvSpPr>
        <p:spPr>
          <a:xfrm>
            <a:off x="3709342" y="14960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3" name="Oval"/>
          <p:cNvSpPr/>
          <p:nvPr/>
        </p:nvSpPr>
        <p:spPr>
          <a:xfrm>
            <a:off x="5639742" y="24866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4" name="Oval"/>
          <p:cNvSpPr/>
          <p:nvPr/>
        </p:nvSpPr>
        <p:spPr>
          <a:xfrm>
            <a:off x="2642542" y="51536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5" name="Oval"/>
          <p:cNvSpPr/>
          <p:nvPr/>
        </p:nvSpPr>
        <p:spPr>
          <a:xfrm>
            <a:off x="1791642" y="34137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6" name="Pentatonic collection…"/>
          <p:cNvSpPr txBox="1"/>
          <p:nvPr/>
        </p:nvSpPr>
        <p:spPr>
          <a:xfrm>
            <a:off x="250497" y="1015999"/>
            <a:ext cx="318270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Pentatonic collection</a:t>
            </a:r>
          </a:p>
          <a:p>
            <a:pPr/>
          </a:p>
          <a:p>
            <a:pPr/>
            <a:r>
              <a:t>“Mystic” chord</a:t>
            </a:r>
          </a:p>
        </p:txBody>
      </p:sp>
      <p:sp>
        <p:nvSpPr>
          <p:cNvPr id="167" name="Oval"/>
          <p:cNvSpPr/>
          <p:nvPr/>
        </p:nvSpPr>
        <p:spPr>
          <a:xfrm>
            <a:off x="5588942" y="45059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8" name="Oval"/>
          <p:cNvSpPr/>
          <p:nvPr/>
        </p:nvSpPr>
        <p:spPr>
          <a:xfrm>
            <a:off x="4826942" y="52552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22119 -0.140788" origin="layout" pathEditMode="relative">
                                      <p:cBhvr>
                                        <p:cTn id="1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84825 -0.087037" origin="layout" pathEditMode="relative">
                                      <p:cBhvr>
                                        <p:cTn id="2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3"/>
      <p:bldP build="whole" bldLvl="1" animBg="1" rev="0" advAuto="0" spid="163" grpId="1"/>
      <p:bldP build="whole" bldLvl="1" animBg="1" rev="0" advAuto="0" spid="167" grpId="4"/>
      <p:bldP build="whole" bldLvl="1" animBg="1" rev="0" advAuto="0" spid="164" grpId="2"/>
      <p:bldP build="whole" bldLvl="1" animBg="1" rev="0" advAuto="0" spid="168" grpId="7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Maximal evenness with odd collections"/>
          <p:cNvSpPr txBox="1"/>
          <p:nvPr>
            <p:ph type="title"/>
          </p:nvPr>
        </p:nvSpPr>
        <p:spPr>
          <a:xfrm>
            <a:off x="685800" y="-38100"/>
            <a:ext cx="7772400" cy="1600200"/>
          </a:xfrm>
          <a:prstGeom prst="rect">
            <a:avLst/>
          </a:prstGeom>
        </p:spPr>
        <p:txBody>
          <a:bodyPr/>
          <a:lstStyle/>
          <a:p>
            <a:pPr/>
            <a:r>
              <a:t>Maximal evenness with odd collections</a:t>
            </a:r>
          </a:p>
        </p:txBody>
      </p:sp>
      <p:pic>
        <p:nvPicPr>
          <p:cNvPr id="172" name="o2.png" descr="o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7046" y="1651322"/>
            <a:ext cx="4743451" cy="453072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Oval"/>
          <p:cNvSpPr/>
          <p:nvPr/>
        </p:nvSpPr>
        <p:spPr>
          <a:xfrm>
            <a:off x="3709342" y="14960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4" name="Oval"/>
          <p:cNvSpPr/>
          <p:nvPr/>
        </p:nvSpPr>
        <p:spPr>
          <a:xfrm>
            <a:off x="4928542" y="17627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5" name="Oval"/>
          <p:cNvSpPr/>
          <p:nvPr/>
        </p:nvSpPr>
        <p:spPr>
          <a:xfrm>
            <a:off x="3518842" y="54076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6" name="Oval"/>
          <p:cNvSpPr/>
          <p:nvPr/>
        </p:nvSpPr>
        <p:spPr>
          <a:xfrm>
            <a:off x="1905942" y="42519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" name="Diatonic collection"/>
          <p:cNvSpPr txBox="1"/>
          <p:nvPr/>
        </p:nvSpPr>
        <p:spPr>
          <a:xfrm>
            <a:off x="250497" y="1193800"/>
            <a:ext cx="288787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Diatonic collection</a:t>
            </a:r>
          </a:p>
        </p:txBody>
      </p:sp>
      <p:sp>
        <p:nvSpPr>
          <p:cNvPr id="178" name="Oval"/>
          <p:cNvSpPr/>
          <p:nvPr/>
        </p:nvSpPr>
        <p:spPr>
          <a:xfrm>
            <a:off x="5842942" y="34137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9" name="Oval"/>
          <p:cNvSpPr/>
          <p:nvPr/>
        </p:nvSpPr>
        <p:spPr>
          <a:xfrm>
            <a:off x="4826942" y="52552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0" name="Oval"/>
          <p:cNvSpPr/>
          <p:nvPr/>
        </p:nvSpPr>
        <p:spPr>
          <a:xfrm>
            <a:off x="1499542" y="2394594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0" grpId="4"/>
      <p:bldP build="whole" bldLvl="1" animBg="1" rev="0" advAuto="0" spid="174" grpId="1"/>
      <p:bldP build="whole" bldLvl="1" animBg="1" rev="0" advAuto="0" spid="175" grpId="2"/>
      <p:bldP build="whole" bldLvl="1" animBg="1" rev="0" advAuto="0" spid="176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Combination cycles"/>
          <p:cNvSpPr txBox="1"/>
          <p:nvPr>
            <p:ph type="title"/>
          </p:nvPr>
        </p:nvSpPr>
        <p:spPr>
          <a:xfrm>
            <a:off x="685800" y="-38100"/>
            <a:ext cx="7772400" cy="1600200"/>
          </a:xfrm>
          <a:prstGeom prst="rect">
            <a:avLst/>
          </a:prstGeom>
        </p:spPr>
        <p:txBody>
          <a:bodyPr/>
          <a:lstStyle/>
          <a:p>
            <a:pPr/>
            <a:r>
              <a:t>Combination cycles</a:t>
            </a:r>
          </a:p>
        </p:txBody>
      </p:sp>
      <p:pic>
        <p:nvPicPr>
          <p:cNvPr id="184" name="o2.png" descr="o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0184" y="1638622"/>
            <a:ext cx="4743451" cy="453072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Oval"/>
          <p:cNvSpPr/>
          <p:nvPr/>
        </p:nvSpPr>
        <p:spPr>
          <a:xfrm>
            <a:off x="3709342" y="14960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6" name="Oval"/>
          <p:cNvSpPr/>
          <p:nvPr/>
        </p:nvSpPr>
        <p:spPr>
          <a:xfrm>
            <a:off x="4928542" y="17627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7" name="Oval"/>
          <p:cNvSpPr/>
          <p:nvPr/>
        </p:nvSpPr>
        <p:spPr>
          <a:xfrm>
            <a:off x="1550342" y="33121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8" name="&lt;1,8&gt;"/>
          <p:cNvSpPr txBox="1"/>
          <p:nvPr/>
        </p:nvSpPr>
        <p:spPr>
          <a:xfrm>
            <a:off x="250497" y="1193800"/>
            <a:ext cx="102811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&lt;1,8&gt;</a:t>
            </a:r>
          </a:p>
        </p:txBody>
      </p:sp>
      <p:sp>
        <p:nvSpPr>
          <p:cNvPr id="189" name="Oval"/>
          <p:cNvSpPr/>
          <p:nvPr/>
        </p:nvSpPr>
        <p:spPr>
          <a:xfrm>
            <a:off x="3516580" y="53314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0" name="Oval"/>
          <p:cNvSpPr/>
          <p:nvPr/>
        </p:nvSpPr>
        <p:spPr>
          <a:xfrm>
            <a:off x="1702742" y="22707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1" name="Oval"/>
          <p:cNvSpPr/>
          <p:nvPr/>
        </p:nvSpPr>
        <p:spPr>
          <a:xfrm>
            <a:off x="2424380" y="4902522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2" name="Oval"/>
          <p:cNvSpPr/>
          <p:nvPr/>
        </p:nvSpPr>
        <p:spPr>
          <a:xfrm>
            <a:off x="5662880" y="33121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3" name="Oval"/>
          <p:cNvSpPr/>
          <p:nvPr/>
        </p:nvSpPr>
        <p:spPr>
          <a:xfrm>
            <a:off x="5396180" y="4305622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2"/>
      <p:bldP build="whole" bldLvl="1" animBg="1" rev="0" advAuto="0" spid="191" grpId="5"/>
      <p:bldP build="whole" bldLvl="1" animBg="1" rev="0" advAuto="0" spid="192" grpId="6"/>
      <p:bldP build="whole" bldLvl="1" animBg="1" rev="0" advAuto="0" spid="193" grpId="7"/>
      <p:bldP build="whole" bldLvl="1" animBg="1" rev="0" advAuto="0" spid="189" grpId="4"/>
      <p:bldP build="whole" bldLvl="1" animBg="1" rev="0" advAuto="0" spid="186" grpId="1"/>
      <p:bldP build="whole" bldLvl="1" animBg="1" rev="0" advAuto="0" spid="190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Interval Cycles and  Equal Divisions of the Octa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Interval Cycles and </a:t>
            </a:r>
            <a:br>
              <a:rPr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t>Equal Divisions of the Octave</a:t>
            </a:r>
          </a:p>
        </p:txBody>
      </p:sp>
      <p:sp>
        <p:nvSpPr>
          <p:cNvPr id="50" name="Interval 1 = i1, interval 2 = i2, etc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Interval 1 = i1, interval 2 = i2, etc.</a:t>
            </a:r>
          </a:p>
          <a:p>
            <a:pPr/>
            <a:r>
              <a:t>Equal divisions of the octave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2.png" descr="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9662" y="609600"/>
            <a:ext cx="4384676" cy="548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nterval cycles.png" descr="interval cycles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" y="1266825"/>
            <a:ext cx="7772400" cy="417036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C1"/>
          <p:cNvSpPr txBox="1"/>
          <p:nvPr/>
        </p:nvSpPr>
        <p:spPr>
          <a:xfrm>
            <a:off x="961697" y="850899"/>
            <a:ext cx="5329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C1</a:t>
            </a:r>
          </a:p>
        </p:txBody>
      </p:sp>
      <p:sp>
        <p:nvSpPr>
          <p:cNvPr id="58" name="C20"/>
          <p:cNvSpPr txBox="1"/>
          <p:nvPr/>
        </p:nvSpPr>
        <p:spPr>
          <a:xfrm>
            <a:off x="1562318" y="20192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C2</a:t>
            </a:r>
            <a:r>
              <a:rPr baseline="-5999"/>
              <a:t>0</a:t>
            </a:r>
          </a:p>
        </p:txBody>
      </p:sp>
      <p:sp>
        <p:nvSpPr>
          <p:cNvPr id="59" name="C21"/>
          <p:cNvSpPr txBox="1"/>
          <p:nvPr/>
        </p:nvSpPr>
        <p:spPr>
          <a:xfrm>
            <a:off x="4771697" y="20192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C2</a:t>
            </a:r>
            <a:r>
              <a:rPr baseline="-5999"/>
              <a:t>1</a:t>
            </a:r>
          </a:p>
        </p:txBody>
      </p:sp>
      <p:sp>
        <p:nvSpPr>
          <p:cNvPr id="60" name="C31"/>
          <p:cNvSpPr txBox="1"/>
          <p:nvPr/>
        </p:nvSpPr>
        <p:spPr>
          <a:xfrm>
            <a:off x="3336597" y="28066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C3</a:t>
            </a:r>
            <a:r>
              <a:rPr baseline="-5999"/>
              <a:t>1</a:t>
            </a:r>
          </a:p>
        </p:txBody>
      </p:sp>
      <p:sp>
        <p:nvSpPr>
          <p:cNvPr id="61" name="C30"/>
          <p:cNvSpPr txBox="1"/>
          <p:nvPr/>
        </p:nvSpPr>
        <p:spPr>
          <a:xfrm>
            <a:off x="1698297" y="28066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C3</a:t>
            </a:r>
            <a:r>
              <a:rPr baseline="-5999"/>
              <a:t>0</a:t>
            </a:r>
          </a:p>
        </p:txBody>
      </p:sp>
      <p:sp>
        <p:nvSpPr>
          <p:cNvPr id="62" name="C32"/>
          <p:cNvSpPr txBox="1"/>
          <p:nvPr/>
        </p:nvSpPr>
        <p:spPr>
          <a:xfrm>
            <a:off x="5990897" y="28066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C3</a:t>
            </a:r>
            <a:r>
              <a:rPr baseline="-5999"/>
              <a:t>2</a:t>
            </a:r>
          </a:p>
        </p:txBody>
      </p:sp>
      <p:sp>
        <p:nvSpPr>
          <p:cNvPr id="63" name="C40"/>
          <p:cNvSpPr txBox="1"/>
          <p:nvPr/>
        </p:nvSpPr>
        <p:spPr>
          <a:xfrm>
            <a:off x="1698297" y="37210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C4</a:t>
            </a:r>
            <a:r>
              <a:rPr baseline="-5999"/>
              <a:t>0</a:t>
            </a:r>
          </a:p>
        </p:txBody>
      </p:sp>
      <p:sp>
        <p:nvSpPr>
          <p:cNvPr id="64" name="C41"/>
          <p:cNvSpPr txBox="1"/>
          <p:nvPr/>
        </p:nvSpPr>
        <p:spPr>
          <a:xfrm>
            <a:off x="2815897" y="37210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C4</a:t>
            </a:r>
            <a:r>
              <a:rPr baseline="-5999"/>
              <a:t>1</a:t>
            </a:r>
          </a:p>
        </p:txBody>
      </p:sp>
      <p:sp>
        <p:nvSpPr>
          <p:cNvPr id="65" name="C42"/>
          <p:cNvSpPr txBox="1"/>
          <p:nvPr/>
        </p:nvSpPr>
        <p:spPr>
          <a:xfrm>
            <a:off x="4606597" y="37210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C4</a:t>
            </a:r>
            <a:r>
              <a:rPr baseline="-5999"/>
              <a:t>2</a:t>
            </a:r>
          </a:p>
        </p:txBody>
      </p:sp>
      <p:sp>
        <p:nvSpPr>
          <p:cNvPr id="66" name="C43"/>
          <p:cNvSpPr txBox="1"/>
          <p:nvPr/>
        </p:nvSpPr>
        <p:spPr>
          <a:xfrm>
            <a:off x="6397297" y="37210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C4</a:t>
            </a:r>
            <a:r>
              <a:rPr baseline="-5999"/>
              <a:t>3</a:t>
            </a:r>
          </a:p>
        </p:txBody>
      </p:sp>
      <p:sp>
        <p:nvSpPr>
          <p:cNvPr id="67" name="C5 = circle of fifths"/>
          <p:cNvSpPr txBox="1"/>
          <p:nvPr/>
        </p:nvSpPr>
        <p:spPr>
          <a:xfrm>
            <a:off x="3996997" y="571499"/>
            <a:ext cx="285661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C5 = circle of fifths</a:t>
            </a:r>
          </a:p>
        </p:txBody>
      </p:sp>
      <p:sp>
        <p:nvSpPr>
          <p:cNvPr id="68" name="C62"/>
          <p:cNvSpPr txBox="1"/>
          <p:nvPr/>
        </p:nvSpPr>
        <p:spPr>
          <a:xfrm>
            <a:off x="3666797" y="44957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C6</a:t>
            </a:r>
            <a:r>
              <a:rPr baseline="-5999"/>
              <a:t>2</a:t>
            </a:r>
          </a:p>
        </p:txBody>
      </p:sp>
      <p:sp>
        <p:nvSpPr>
          <p:cNvPr id="69" name="C60"/>
          <p:cNvSpPr txBox="1"/>
          <p:nvPr/>
        </p:nvSpPr>
        <p:spPr>
          <a:xfrm>
            <a:off x="1380797" y="44957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C6</a:t>
            </a:r>
            <a:r>
              <a:rPr baseline="-5999"/>
              <a:t>0</a:t>
            </a:r>
          </a:p>
        </p:txBody>
      </p:sp>
      <p:sp>
        <p:nvSpPr>
          <p:cNvPr id="70" name="C61"/>
          <p:cNvSpPr txBox="1"/>
          <p:nvPr/>
        </p:nvSpPr>
        <p:spPr>
          <a:xfrm>
            <a:off x="2523797" y="46354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C6</a:t>
            </a:r>
            <a:r>
              <a:rPr baseline="-5999"/>
              <a:t>1</a:t>
            </a:r>
          </a:p>
        </p:txBody>
      </p:sp>
      <p:sp>
        <p:nvSpPr>
          <p:cNvPr id="71" name="C63"/>
          <p:cNvSpPr txBox="1"/>
          <p:nvPr/>
        </p:nvSpPr>
        <p:spPr>
          <a:xfrm>
            <a:off x="4606597" y="44957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C6</a:t>
            </a:r>
            <a:r>
              <a:rPr baseline="-5999"/>
              <a:t>3</a:t>
            </a:r>
          </a:p>
        </p:txBody>
      </p:sp>
      <p:sp>
        <p:nvSpPr>
          <p:cNvPr id="72" name="C64"/>
          <p:cNvSpPr txBox="1"/>
          <p:nvPr/>
        </p:nvSpPr>
        <p:spPr>
          <a:xfrm>
            <a:off x="5952797" y="44957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C6</a:t>
            </a:r>
            <a:r>
              <a:rPr baseline="-5999"/>
              <a:t>4</a:t>
            </a:r>
          </a:p>
        </p:txBody>
      </p:sp>
      <p:sp>
        <p:nvSpPr>
          <p:cNvPr id="73" name="C65"/>
          <p:cNvSpPr txBox="1"/>
          <p:nvPr/>
        </p:nvSpPr>
        <p:spPr>
          <a:xfrm>
            <a:off x="7095797" y="4495799"/>
            <a:ext cx="63456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C6</a:t>
            </a:r>
            <a:r>
              <a:rPr baseline="-5999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7404099" y="6248400"/>
            <a:ext cx="203201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" name="Pages from String Quartet No. 6.png" descr="Pages from String Quartet No. 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5065" y="616116"/>
            <a:ext cx="5020302" cy="5872664"/>
          </a:xfrm>
          <a:prstGeom prst="rect">
            <a:avLst/>
          </a:prstGeom>
          <a:ln w="12700"/>
        </p:spPr>
      </p:pic>
      <p:sp>
        <p:nvSpPr>
          <p:cNvPr id="78" name="Line"/>
          <p:cNvSpPr/>
          <p:nvPr/>
        </p:nvSpPr>
        <p:spPr>
          <a:xfrm flipH="1">
            <a:off x="1524347" y="266549"/>
            <a:ext cx="1" cy="49623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79" name="Line"/>
          <p:cNvSpPr/>
          <p:nvPr/>
        </p:nvSpPr>
        <p:spPr>
          <a:xfrm>
            <a:off x="2235547" y="266549"/>
            <a:ext cx="1" cy="49623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0" name="Line"/>
          <p:cNvSpPr/>
          <p:nvPr/>
        </p:nvSpPr>
        <p:spPr>
          <a:xfrm>
            <a:off x="2807047" y="266549"/>
            <a:ext cx="1" cy="49623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1" name="Line"/>
          <p:cNvSpPr/>
          <p:nvPr/>
        </p:nvSpPr>
        <p:spPr>
          <a:xfrm>
            <a:off x="3162647" y="266549"/>
            <a:ext cx="1" cy="49623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2" name="Line"/>
          <p:cNvSpPr/>
          <p:nvPr/>
        </p:nvSpPr>
        <p:spPr>
          <a:xfrm>
            <a:off x="1510803" y="250477"/>
            <a:ext cx="1689305" cy="1"/>
          </a:xfrm>
          <a:prstGeom prst="line">
            <a:avLst/>
          </a:prstGeom>
          <a:ln w="25400">
            <a:solidFill>
              <a:srgbClr val="FF26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3" name="Line"/>
          <p:cNvSpPr/>
          <p:nvPr/>
        </p:nvSpPr>
        <p:spPr>
          <a:xfrm>
            <a:off x="1651347" y="2273150"/>
            <a:ext cx="1" cy="496230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4" name="Line"/>
          <p:cNvSpPr/>
          <p:nvPr/>
        </p:nvSpPr>
        <p:spPr>
          <a:xfrm>
            <a:off x="3530947" y="2273150"/>
            <a:ext cx="1" cy="496230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5" name="Line"/>
          <p:cNvSpPr/>
          <p:nvPr/>
        </p:nvSpPr>
        <p:spPr>
          <a:xfrm>
            <a:off x="4864447" y="2273150"/>
            <a:ext cx="1" cy="496230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6" name="Line"/>
          <p:cNvSpPr/>
          <p:nvPr/>
        </p:nvSpPr>
        <p:spPr>
          <a:xfrm>
            <a:off x="2108547" y="4216250"/>
            <a:ext cx="1" cy="496230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7" name="Line"/>
          <p:cNvSpPr/>
          <p:nvPr/>
        </p:nvSpPr>
        <p:spPr>
          <a:xfrm>
            <a:off x="1612403" y="2239713"/>
            <a:ext cx="4223404" cy="1"/>
          </a:xfrm>
          <a:prstGeom prst="line">
            <a:avLst/>
          </a:prstGeom>
          <a:ln w="25400">
            <a:solidFill>
              <a:srgbClr val="FF26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8" name="Line"/>
          <p:cNvSpPr/>
          <p:nvPr/>
        </p:nvSpPr>
        <p:spPr>
          <a:xfrm>
            <a:off x="902687" y="4228950"/>
            <a:ext cx="1243321" cy="1"/>
          </a:xfrm>
          <a:prstGeom prst="line">
            <a:avLst/>
          </a:prstGeom>
          <a:ln w="25400">
            <a:solidFill>
              <a:srgbClr val="FF26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89" name="[0369]"/>
          <p:cNvSpPr txBox="1"/>
          <p:nvPr/>
        </p:nvSpPr>
        <p:spPr>
          <a:xfrm>
            <a:off x="6562397" y="2616199"/>
            <a:ext cx="100594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[0369]</a:t>
            </a:r>
          </a:p>
        </p:txBody>
      </p:sp>
      <p:sp>
        <p:nvSpPr>
          <p:cNvPr id="90" name="C30"/>
          <p:cNvSpPr txBox="1"/>
          <p:nvPr/>
        </p:nvSpPr>
        <p:spPr>
          <a:xfrm>
            <a:off x="3457287" y="1777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C3</a:t>
            </a:r>
            <a:r>
              <a:rPr baseline="-5999"/>
              <a:t>0</a:t>
            </a:r>
          </a:p>
        </p:txBody>
      </p:sp>
      <p:sp>
        <p:nvSpPr>
          <p:cNvPr id="91" name="C21"/>
          <p:cNvSpPr txBox="1"/>
          <p:nvPr/>
        </p:nvSpPr>
        <p:spPr>
          <a:xfrm>
            <a:off x="5940097" y="1803399"/>
            <a:ext cx="63456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2600"/>
                </a:solidFill>
              </a:defRPr>
            </a:pPr>
            <a:r>
              <a:t>C2</a:t>
            </a:r>
            <a:r>
              <a:rPr baseline="-5999"/>
              <a:t>1</a:t>
            </a:r>
          </a:p>
        </p:txBody>
      </p:sp>
      <p:pic>
        <p:nvPicPr>
          <p:cNvPr id="92" name="Bartok_6_4.m4a" descr="Bartok_6_4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883400" y="36322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Bartók,…"/>
          <p:cNvSpPr txBox="1"/>
          <p:nvPr/>
        </p:nvSpPr>
        <p:spPr>
          <a:xfrm>
            <a:off x="5972690" y="838200"/>
            <a:ext cx="306601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Bartók, </a:t>
            </a:r>
          </a:p>
          <a:p>
            <a:pPr/>
            <a:r>
              <a:t>String Quartet #6, iv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91999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Bartok_Music_for_Strings_Percussion_Celeste_1-1.mov" descr="Bartok_Music_for_Strings_Percussion_Celeste_1-1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74800" y="59309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couple2.png" descr="couple2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Theme, Music for Strings, Percussion &amp; Celesta"/>
          <p:cNvSpPr txBox="1"/>
          <p:nvPr>
            <p:ph type="title"/>
          </p:nvPr>
        </p:nvSpPr>
        <p:spPr>
          <a:xfrm>
            <a:off x="685800" y="50800"/>
            <a:ext cx="7772400" cy="1600200"/>
          </a:xfrm>
          <a:prstGeom prst="rect">
            <a:avLst/>
          </a:prstGeom>
        </p:spPr>
        <p:txBody>
          <a:bodyPr/>
          <a:lstStyle/>
          <a:p>
            <a:pPr/>
            <a:r>
              <a:t>Theme, Music for Strings, Percussion &amp; Celesta</a:t>
            </a:r>
          </a:p>
        </p:txBody>
      </p:sp>
      <p:pic>
        <p:nvPicPr>
          <p:cNvPr id="98" name="2.png" descr="2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5800" y="2046287"/>
            <a:ext cx="7772400" cy="39846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" name="Group"/>
          <p:cNvGrpSpPr/>
          <p:nvPr/>
        </p:nvGrpSpPr>
        <p:grpSpPr>
          <a:xfrm>
            <a:off x="1600200" y="1727200"/>
            <a:ext cx="1524001" cy="533404"/>
            <a:chOff x="0" y="0"/>
            <a:chExt cx="1524000" cy="533403"/>
          </a:xfrm>
        </p:grpSpPr>
        <p:sp>
          <p:nvSpPr>
            <p:cNvPr id="99" name="Line"/>
            <p:cNvSpPr/>
            <p:nvPr/>
          </p:nvSpPr>
          <p:spPr>
            <a:xfrm flipV="1">
              <a:off x="0" y="21336"/>
              <a:ext cx="905565" cy="512068"/>
            </a:xfrm>
            <a:prstGeom prst="line">
              <a:avLst/>
            </a:prstGeom>
            <a:noFill/>
            <a:ln w="381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0" name="Line"/>
            <p:cNvSpPr/>
            <p:nvPr/>
          </p:nvSpPr>
          <p:spPr>
            <a:xfrm flipH="1" flipV="1">
              <a:off x="905565" y="0"/>
              <a:ext cx="618436" cy="448056"/>
            </a:xfrm>
            <a:prstGeom prst="line">
              <a:avLst/>
            </a:prstGeom>
            <a:noFill/>
            <a:ln w="381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104" name="Group"/>
          <p:cNvGrpSpPr/>
          <p:nvPr/>
        </p:nvGrpSpPr>
        <p:grpSpPr>
          <a:xfrm>
            <a:off x="3429000" y="1727201"/>
            <a:ext cx="2057399" cy="533403"/>
            <a:chOff x="0" y="0"/>
            <a:chExt cx="2057398" cy="533401"/>
          </a:xfrm>
        </p:grpSpPr>
        <p:sp>
          <p:nvSpPr>
            <p:cNvPr id="102" name="Line"/>
            <p:cNvSpPr/>
            <p:nvPr/>
          </p:nvSpPr>
          <p:spPr>
            <a:xfrm flipV="1">
              <a:off x="0" y="21336"/>
              <a:ext cx="1222511" cy="512066"/>
            </a:xfrm>
            <a:prstGeom prst="line">
              <a:avLst/>
            </a:prstGeom>
            <a:noFill/>
            <a:ln w="381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3" name="Line"/>
            <p:cNvSpPr/>
            <p:nvPr/>
          </p:nvSpPr>
          <p:spPr>
            <a:xfrm flipH="1" flipV="1">
              <a:off x="1222511" y="0"/>
              <a:ext cx="834888" cy="448054"/>
            </a:xfrm>
            <a:prstGeom prst="line">
              <a:avLst/>
            </a:prstGeom>
            <a:noFill/>
            <a:ln w="381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107" name="Group"/>
          <p:cNvGrpSpPr/>
          <p:nvPr/>
        </p:nvGrpSpPr>
        <p:grpSpPr>
          <a:xfrm>
            <a:off x="5778500" y="1841501"/>
            <a:ext cx="2057399" cy="533403"/>
            <a:chOff x="0" y="0"/>
            <a:chExt cx="2057398" cy="533401"/>
          </a:xfrm>
        </p:grpSpPr>
        <p:sp>
          <p:nvSpPr>
            <p:cNvPr id="105" name="Line"/>
            <p:cNvSpPr/>
            <p:nvPr/>
          </p:nvSpPr>
          <p:spPr>
            <a:xfrm flipV="1">
              <a:off x="0" y="21336"/>
              <a:ext cx="1222511" cy="512066"/>
            </a:xfrm>
            <a:prstGeom prst="line">
              <a:avLst/>
            </a:prstGeom>
            <a:noFill/>
            <a:ln w="381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6" name="Line"/>
            <p:cNvSpPr/>
            <p:nvPr/>
          </p:nvSpPr>
          <p:spPr>
            <a:xfrm flipH="1" flipV="1">
              <a:off x="1222511" y="0"/>
              <a:ext cx="834888" cy="448054"/>
            </a:xfrm>
            <a:prstGeom prst="line">
              <a:avLst/>
            </a:prstGeom>
            <a:noFill/>
            <a:ln w="381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108" name="A3"/>
          <p:cNvSpPr txBox="1"/>
          <p:nvPr/>
        </p:nvSpPr>
        <p:spPr>
          <a:xfrm>
            <a:off x="1295400" y="2768600"/>
            <a:ext cx="517039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E63B7A"/>
                </a:solidFill>
              </a:defRPr>
            </a:lvl1pPr>
          </a:lstStyle>
          <a:p>
            <a:pPr/>
            <a:r>
              <a:t>A3</a:t>
            </a:r>
          </a:p>
        </p:txBody>
      </p:sp>
      <p:sp>
        <p:nvSpPr>
          <p:cNvPr id="109" name="Line"/>
          <p:cNvSpPr/>
          <p:nvPr/>
        </p:nvSpPr>
        <p:spPr>
          <a:xfrm flipV="1">
            <a:off x="7886700" y="1748538"/>
            <a:ext cx="460329" cy="512065"/>
          </a:xfrm>
          <a:prstGeom prst="line">
            <a:avLst/>
          </a:prstGeom>
          <a:ln w="38100">
            <a:solidFill>
              <a:srgbClr val="E63B7A"/>
            </a:solidFill>
          </a:ln>
        </p:spPr>
        <p:txBody>
          <a:bodyPr lIns="0" tIns="0" rIns="0" bIns="0"/>
          <a:lstStyle/>
          <a:p>
            <a:pPr marL="0" marR="0"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0" name="Line"/>
          <p:cNvSpPr/>
          <p:nvPr/>
        </p:nvSpPr>
        <p:spPr>
          <a:xfrm flipH="1" flipV="1">
            <a:off x="1219200" y="3784600"/>
            <a:ext cx="1231900" cy="152400"/>
          </a:xfrm>
          <a:prstGeom prst="line">
            <a:avLst/>
          </a:prstGeom>
          <a:ln w="38100">
            <a:solidFill>
              <a:srgbClr val="E63B7A"/>
            </a:solidFill>
          </a:ln>
        </p:spPr>
        <p:txBody>
          <a:bodyPr lIns="0" tIns="0" rIns="0" bIns="0"/>
          <a:lstStyle/>
          <a:p>
            <a:pPr marL="0" marR="0"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1" name="M3"/>
          <p:cNvSpPr txBox="1"/>
          <p:nvPr/>
        </p:nvSpPr>
        <p:spPr>
          <a:xfrm>
            <a:off x="2311400" y="1320800"/>
            <a:ext cx="490808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0061FF"/>
                </a:solidFill>
              </a:defRPr>
            </a:lvl1pPr>
          </a:lstStyle>
          <a:p>
            <a:pPr/>
            <a:r>
              <a:t>M3</a:t>
            </a:r>
          </a:p>
        </p:txBody>
      </p:sp>
      <p:sp>
        <p:nvSpPr>
          <p:cNvPr id="112" name="D5-P4"/>
          <p:cNvSpPr txBox="1"/>
          <p:nvPr/>
        </p:nvSpPr>
        <p:spPr>
          <a:xfrm>
            <a:off x="4419600" y="1320800"/>
            <a:ext cx="786158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0061FF"/>
                </a:solidFill>
              </a:defRPr>
            </a:lvl1pPr>
          </a:lstStyle>
          <a:p>
            <a:pPr/>
            <a:r>
              <a:t>D5-P4</a:t>
            </a:r>
          </a:p>
        </p:txBody>
      </p:sp>
      <p:sp>
        <p:nvSpPr>
          <p:cNvPr id="113" name="P4"/>
          <p:cNvSpPr txBox="1"/>
          <p:nvPr/>
        </p:nvSpPr>
        <p:spPr>
          <a:xfrm>
            <a:off x="6527800" y="1320800"/>
            <a:ext cx="416915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0061FF"/>
                </a:solidFill>
              </a:defRPr>
            </a:lvl1pPr>
          </a:lstStyle>
          <a:p>
            <a:pPr/>
            <a:r>
              <a:t>P4</a:t>
            </a:r>
          </a:p>
        </p:txBody>
      </p:sp>
      <p:sp>
        <p:nvSpPr>
          <p:cNvPr id="114" name="E4"/>
          <p:cNvSpPr txBox="1"/>
          <p:nvPr/>
        </p:nvSpPr>
        <p:spPr>
          <a:xfrm>
            <a:off x="2463800" y="3632200"/>
            <a:ext cx="507217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>
                <a:solidFill>
                  <a:srgbClr val="E63B7A"/>
                </a:solidFill>
              </a:defRPr>
            </a:lvl1pPr>
          </a:lstStyle>
          <a:p>
            <a:pPr/>
            <a:r>
              <a:t>E4</a:t>
            </a:r>
          </a:p>
        </p:txBody>
      </p:sp>
      <p:sp>
        <p:nvSpPr>
          <p:cNvPr id="115" name="Line"/>
          <p:cNvSpPr/>
          <p:nvPr/>
        </p:nvSpPr>
        <p:spPr>
          <a:xfrm flipH="1">
            <a:off x="2844799" y="2603500"/>
            <a:ext cx="3238501" cy="876300"/>
          </a:xfrm>
          <a:prstGeom prst="line">
            <a:avLst/>
          </a:prstGeom>
          <a:ln w="38100">
            <a:solidFill>
              <a:srgbClr val="77BB41"/>
            </a:solidFill>
            <a:custDash>
              <a:ds d="300000" sp="300000"/>
            </a:custDash>
            <a:headEnd type="triangle"/>
            <a:tailEnd type="triangle"/>
          </a:ln>
        </p:spPr>
        <p:txBody>
          <a:bodyPr lIns="0" tIns="0" rIns="0" bIns="0"/>
          <a:lstStyle/>
          <a:p>
            <a:pPr marL="0" marR="0"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19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5519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6019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8019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0019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2019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2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14519"/>
                            </p:stCondLst>
                            <p:childTnLst>
                              <p:par>
                                <p:cTn id="23" presetClass="entr" nodeType="afterEffect" presetSubtype="0" presetID="1" grpId="7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17519"/>
                            </p:stCondLst>
                            <p:childTnLst>
                              <p:par>
                                <p:cTn id="26" presetClass="entr" nodeType="afterEffect" presetSubtype="0" presetID="1" grpId="8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9019"/>
                            </p:stCondLst>
                            <p:childTnLst>
                              <p:par>
                                <p:cTn id="29" presetClass="entr" nodeType="afterEffect" presetSubtype="0" presetID="1" grpId="9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2019"/>
                            </p:stCondLst>
                            <p:childTnLst>
                              <p:par>
                                <p:cTn id="32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2019"/>
                            </p:stCondLst>
                            <p:childTnLst>
                              <p:par>
                                <p:cTn id="35" presetClass="entr" nodeType="afterEffect" presetSubtype="0" presetID="1" grpId="11" fill="hold">
                                  <p:stCondLst>
                                    <p:cond delay="6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8019"/>
                            </p:stCondLst>
                            <p:childTnLst>
                              <p:par>
                                <p:cTn id="38" presetClass="entr" nodeType="afterEffect" presetSubtype="0" presetID="1" grpId="12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40" fill="hold" display="0">
                  <p:stCondLst>
                    <p:cond delay="indefinite"/>
                  </p:stCondLst>
                </p:cTn>
                <p:tgtEl>
                  <p:spTgt spid="95"/>
                </p:tgtEl>
              </p:cMediaNode>
            </p:audio>
          </p:childTnLst>
        </p:cTn>
      </p:par>
    </p:tnLst>
    <p:bldLst>
      <p:bldP build="whole" bldLvl="1" animBg="1" rev="0" advAuto="0" spid="108" grpId="2"/>
      <p:bldP build="whole" bldLvl="1" animBg="1" rev="0" advAuto="0" spid="114" grpId="11"/>
      <p:bldP build="whole" bldLvl="1" animBg="1" rev="0" advAuto="0" spid="101" grpId="3"/>
      <p:bldP build="whole" bldLvl="1" animBg="1" rev="0" advAuto="0" spid="109" grpId="9"/>
      <p:bldP build="whole" bldLvl="1" animBg="1" rev="0" advAuto="0" spid="115" grpId="12"/>
      <p:bldP build="whole" bldLvl="1" animBg="1" rev="0" advAuto="0" spid="111" grpId="4"/>
      <p:bldP build="whole" bldLvl="1" animBg="1" rev="0" advAuto="0" spid="112" grpId="6"/>
      <p:bldP build="whole" bldLvl="1" animBg="1" rev="0" advAuto="0" spid="113" grpId="8"/>
      <p:bldP build="whole" bldLvl="1" animBg="1" rev="0" advAuto="0" spid="104" grpId="5"/>
      <p:bldP build="whole" bldLvl="1" animBg="1" rev="0" advAuto="0" spid="110" grpId="10"/>
      <p:bldP build="whole" bldLvl="1" animBg="1" rev="0" advAuto="0" spid="107" grpId="7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7404099" y="6248400"/>
            <a:ext cx="203201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7850" y="2099963"/>
            <a:ext cx="7798316" cy="2658074"/>
          </a:xfrm>
          <a:prstGeom prst="rect">
            <a:avLst/>
          </a:prstGeom>
          <a:ln w="12700"/>
        </p:spPr>
      </p:pic>
      <p:sp>
        <p:nvSpPr>
          <p:cNvPr id="120" name="Text"/>
          <p:cNvSpPr txBox="1"/>
          <p:nvPr/>
        </p:nvSpPr>
        <p:spPr>
          <a:xfrm>
            <a:off x="4187497" y="3200399"/>
            <a:ext cx="769006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21" name="F-F#-G-G#-A-A#-B-B#"/>
          <p:cNvSpPr txBox="1"/>
          <p:nvPr/>
        </p:nvSpPr>
        <p:spPr>
          <a:xfrm>
            <a:off x="1641187" y="1155699"/>
            <a:ext cx="3354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F-F#-G-G#-A-A#-B-B#</a:t>
            </a:r>
          </a:p>
        </p:txBody>
      </p:sp>
      <p:sp>
        <p:nvSpPr>
          <p:cNvPr id="122" name="C#-D-D#-E"/>
          <p:cNvSpPr txBox="1"/>
          <p:nvPr/>
        </p:nvSpPr>
        <p:spPr>
          <a:xfrm>
            <a:off x="1717387" y="5626099"/>
            <a:ext cx="177181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C#-D-D#-E</a:t>
            </a:r>
          </a:p>
        </p:txBody>
      </p:sp>
      <p:grpSp>
        <p:nvGrpSpPr>
          <p:cNvPr id="125" name="Group"/>
          <p:cNvGrpSpPr/>
          <p:nvPr/>
        </p:nvGrpSpPr>
        <p:grpSpPr>
          <a:xfrm>
            <a:off x="3467099" y="1368986"/>
            <a:ext cx="3861199" cy="1351428"/>
            <a:chOff x="0" y="0"/>
            <a:chExt cx="3861197" cy="1351426"/>
          </a:xfrm>
        </p:grpSpPr>
        <p:sp>
          <p:nvSpPr>
            <p:cNvPr id="123" name="Line"/>
            <p:cNvSpPr/>
            <p:nvPr/>
          </p:nvSpPr>
          <p:spPr>
            <a:xfrm flipV="1">
              <a:off x="0" y="54057"/>
              <a:ext cx="2294333" cy="1297370"/>
            </a:xfrm>
            <a:prstGeom prst="line">
              <a:avLst/>
            </a:prstGeom>
            <a:noFill/>
            <a:ln w="381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24" name="Line"/>
            <p:cNvSpPr/>
            <p:nvPr/>
          </p:nvSpPr>
          <p:spPr>
            <a:xfrm flipH="1" flipV="1">
              <a:off x="2294333" y="0"/>
              <a:ext cx="1566865" cy="1135192"/>
            </a:xfrm>
            <a:prstGeom prst="line">
              <a:avLst/>
            </a:prstGeom>
            <a:noFill/>
            <a:ln w="381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128" name="Group"/>
          <p:cNvGrpSpPr/>
          <p:nvPr/>
        </p:nvGrpSpPr>
        <p:grpSpPr>
          <a:xfrm flipH="1" rot="10800000">
            <a:off x="2572660" y="4683686"/>
            <a:ext cx="2030695" cy="710748"/>
            <a:chOff x="0" y="0"/>
            <a:chExt cx="2030693" cy="710746"/>
          </a:xfrm>
        </p:grpSpPr>
        <p:sp>
          <p:nvSpPr>
            <p:cNvPr id="126" name="Line"/>
            <p:cNvSpPr/>
            <p:nvPr/>
          </p:nvSpPr>
          <p:spPr>
            <a:xfrm flipV="1">
              <a:off x="0" y="28430"/>
              <a:ext cx="1206644" cy="682317"/>
            </a:xfrm>
            <a:prstGeom prst="line">
              <a:avLst/>
            </a:prstGeom>
            <a:noFill/>
            <a:ln w="381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27" name="Line"/>
            <p:cNvSpPr/>
            <p:nvPr/>
          </p:nvSpPr>
          <p:spPr>
            <a:xfrm flipH="1" flipV="1">
              <a:off x="1206643" y="0"/>
              <a:ext cx="824051" cy="597024"/>
            </a:xfrm>
            <a:prstGeom prst="line">
              <a:avLst/>
            </a:prstGeom>
            <a:noFill/>
            <a:ln w="381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129" name="Bartók,…"/>
          <p:cNvSpPr txBox="1"/>
          <p:nvPr/>
        </p:nvSpPr>
        <p:spPr>
          <a:xfrm>
            <a:off x="5515490" y="304800"/>
            <a:ext cx="290424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Bartók, </a:t>
            </a:r>
          </a:p>
          <a:p>
            <a:pPr/>
            <a:r>
              <a:t>String Quartet #3, i</a:t>
            </a:r>
          </a:p>
        </p:txBody>
      </p:sp>
      <p:pic>
        <p:nvPicPr>
          <p:cNvPr id="130" name="Bartok_3QT_intro.m4a" descr="Bartok_3QT_intro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283200" y="5461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81999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audio>
          </p:childTnLst>
        </p:cTn>
      </p:par>
    </p:tnLst>
    <p:bldLst>
      <p:bldP build="whole" bldLvl="1" animBg="1" rev="0" advAuto="0" spid="125" grpId="1"/>
      <p:bldP build="whole" bldLvl="1" animBg="1" rev="0" advAuto="0" spid="128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7404099" y="6248400"/>
            <a:ext cx="203201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3885" y="1676400"/>
            <a:ext cx="6731636" cy="2718861"/>
          </a:xfrm>
          <a:prstGeom prst="rect">
            <a:avLst/>
          </a:prstGeom>
          <a:ln w="12700"/>
        </p:spPr>
      </p:pic>
      <p:sp>
        <p:nvSpPr>
          <p:cNvPr id="135" name="Bartók,…"/>
          <p:cNvSpPr txBox="1"/>
          <p:nvPr/>
        </p:nvSpPr>
        <p:spPr>
          <a:xfrm>
            <a:off x="4842390" y="368300"/>
            <a:ext cx="306601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Bartók, </a:t>
            </a:r>
          </a:p>
          <a:p>
            <a:pPr/>
            <a:r>
              <a:t>String Quartet #3, iv</a:t>
            </a:r>
          </a:p>
        </p:txBody>
      </p:sp>
      <p:sp>
        <p:nvSpPr>
          <p:cNvPr id="136" name="C#-G#-D#-A#"/>
          <p:cNvSpPr txBox="1"/>
          <p:nvPr/>
        </p:nvSpPr>
        <p:spPr>
          <a:xfrm>
            <a:off x="1717387" y="5626099"/>
            <a:ext cx="218823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C#-G#-D#-A#</a:t>
            </a:r>
          </a:p>
        </p:txBody>
      </p:sp>
      <p:grpSp>
        <p:nvGrpSpPr>
          <p:cNvPr id="139" name="Group"/>
          <p:cNvGrpSpPr/>
          <p:nvPr/>
        </p:nvGrpSpPr>
        <p:grpSpPr>
          <a:xfrm flipH="1" rot="10800000">
            <a:off x="2382160" y="4556686"/>
            <a:ext cx="2030695" cy="710748"/>
            <a:chOff x="0" y="0"/>
            <a:chExt cx="2030693" cy="710746"/>
          </a:xfrm>
        </p:grpSpPr>
        <p:sp>
          <p:nvSpPr>
            <p:cNvPr id="137" name="Line"/>
            <p:cNvSpPr/>
            <p:nvPr/>
          </p:nvSpPr>
          <p:spPr>
            <a:xfrm flipV="1">
              <a:off x="0" y="28430"/>
              <a:ext cx="1206644" cy="682317"/>
            </a:xfrm>
            <a:prstGeom prst="line">
              <a:avLst/>
            </a:prstGeom>
            <a:noFill/>
            <a:ln w="381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38" name="Line"/>
            <p:cNvSpPr/>
            <p:nvPr/>
          </p:nvSpPr>
          <p:spPr>
            <a:xfrm flipH="1" flipV="1">
              <a:off x="1206643" y="0"/>
              <a:ext cx="824051" cy="597024"/>
            </a:xfrm>
            <a:prstGeom prst="line">
              <a:avLst/>
            </a:prstGeom>
            <a:noFill/>
            <a:ln w="38100" cap="flat">
              <a:solidFill>
                <a:srgbClr val="E63B7A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pic>
        <p:nvPicPr>
          <p:cNvPr id="140" name="Bartok_3QT_end.m4a" descr="Bartok_3QT_end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978400" y="51816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64999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audio>
          </p:childTnLst>
        </p:cTn>
      </p:par>
    </p:tnLst>
    <p:bldLst>
      <p:bldP build="whole" bldLvl="1" animBg="1" rev="0" advAuto="0" spid="13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Maximal evenness with even collections"/>
          <p:cNvSpPr txBox="1"/>
          <p:nvPr>
            <p:ph type="title"/>
          </p:nvPr>
        </p:nvSpPr>
        <p:spPr>
          <a:xfrm>
            <a:off x="685800" y="-38100"/>
            <a:ext cx="7772400" cy="1600200"/>
          </a:xfrm>
          <a:prstGeom prst="rect">
            <a:avLst/>
          </a:prstGeom>
        </p:spPr>
        <p:txBody>
          <a:bodyPr/>
          <a:lstStyle/>
          <a:p>
            <a:pPr/>
            <a:r>
              <a:t>Maximal evenness with even collections</a:t>
            </a:r>
          </a:p>
        </p:txBody>
      </p:sp>
      <p:pic>
        <p:nvPicPr>
          <p:cNvPr id="144" name="o2.png" descr="o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3746" y="1562100"/>
            <a:ext cx="4743451" cy="453072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Oval"/>
          <p:cNvSpPr/>
          <p:nvPr/>
        </p:nvSpPr>
        <p:spPr>
          <a:xfrm>
            <a:off x="3887142" y="16992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6" name="Oval"/>
          <p:cNvSpPr/>
          <p:nvPr/>
        </p:nvSpPr>
        <p:spPr>
          <a:xfrm>
            <a:off x="3798242" y="52552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47" name="Oval"/>
          <p:cNvSpPr/>
          <p:nvPr/>
        </p:nvSpPr>
        <p:spPr>
          <a:xfrm>
            <a:off x="5588942" y="4505969"/>
            <a:ext cx="1116658" cy="1005831"/>
          </a:xfrm>
          <a:prstGeom prst="ellipse">
            <a:avLst/>
          </a:prstGeom>
          <a:ln w="38100">
            <a:solidFill>
              <a:srgbClr val="FF26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5936 -0.153704" origin="layout" pathEditMode="relative">
                                      <p:cBhvr>
                                        <p:cTn id="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 SemiBold"/>
        <a:ea typeface="Baskerville SemiBold"/>
        <a:cs typeface="Baskerville SemiBold"/>
      </a:majorFont>
      <a:minorFont>
        <a:latin typeface="Baskerville SemiBold"/>
        <a:ea typeface="Baskerville SemiBold"/>
        <a:cs typeface="Baskerville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 SemiBold"/>
        <a:ea typeface="Baskerville SemiBold"/>
        <a:cs typeface="Baskerville SemiBold"/>
      </a:majorFont>
      <a:minorFont>
        <a:latin typeface="Baskerville SemiBold"/>
        <a:ea typeface="Baskerville SemiBold"/>
        <a:cs typeface="Baskerville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